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63" r:id="rId5"/>
    <p:sldId id="265" r:id="rId6"/>
    <p:sldId id="266" r:id="rId7"/>
    <p:sldId id="267" r:id="rId8"/>
    <p:sldId id="259" r:id="rId9"/>
    <p:sldId id="260" r:id="rId10"/>
    <p:sldId id="270" r:id="rId11"/>
    <p:sldId id="271" r:id="rId12"/>
    <p:sldId id="261" r:id="rId13"/>
    <p:sldId id="272" r:id="rId14"/>
    <p:sldId id="273" r:id="rId15"/>
    <p:sldId id="274" r:id="rId16"/>
    <p:sldId id="262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9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7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6196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6820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934371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86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512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37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34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17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23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2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23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9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41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FF85E-6BB0-4E0B-BE00-E95330C28606}" type="datetimeFigureOut">
              <a:rPr lang="en-US" smtClean="0"/>
              <a:t>8/3/2022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EAB102A-B50E-4224-A9C2-77839883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00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7C2F9C1-752A-6028-879F-837AC0982E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ACD23-739B-9335-9D49-DD665A0E89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75E857-94FD-E04D-875A-1CC64783598B}"/>
              </a:ext>
            </a:extLst>
          </p:cNvPr>
          <p:cNvSpPr txBox="1"/>
          <p:nvPr/>
        </p:nvSpPr>
        <p:spPr>
          <a:xfrm>
            <a:off x="4563122" y="5042516"/>
            <a:ext cx="4900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BY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MANASA CHELUKALA</a:t>
            </a:r>
          </a:p>
          <a:p>
            <a:pPr algn="just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NO: 811186837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B787101-DDEA-FCC0-0F39-BBAD2123D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49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550"/>
    </mc:Choice>
    <mc:Fallback>
      <p:transition spd="slow" advTm="36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07DD-2114-1E18-511C-1708C67B8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Outlet_Establishment_Years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Years of Operation of a store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C8EFD-6F97-A083-616D-873AD07043A1}"/>
              </a:ext>
            </a:extLst>
          </p:cNvPr>
          <p:cNvSpPr txBox="1"/>
          <p:nvPr/>
        </p:nvSpPr>
        <p:spPr>
          <a:xfrm>
            <a:off x="550833" y="4926681"/>
            <a:ext cx="10776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 the year of establishment of a store makes no sense. Transforming into no of years of existence makes a good correlation to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outlet_sales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Since the latest year of establishment is 2013, subtract all from 2013 to get no of years of operation.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08338-7EC8-ECB9-0615-DE3D8CBC3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90" y="1662113"/>
            <a:ext cx="10435527" cy="292417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B159C9B-4C43-8606-BEEC-47626C028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1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71"/>
    </mc:Choice>
    <mc:Fallback>
      <p:transition spd="slow" advTm="17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6366-2DCC-3757-CE5C-543A7E9F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 Variables transformation</a:t>
            </a:r>
          </a:p>
        </p:txBody>
      </p:sp>
      <p:pic>
        <p:nvPicPr>
          <p:cNvPr id="4" name="Content Placeholder 3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F9A4D5C3-B257-FABD-1925-C421F150C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743888"/>
            <a:ext cx="5811461" cy="1250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7ED9CD-E40E-511D-52EE-1D7BCF8DC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104" y="2022338"/>
            <a:ext cx="5174513" cy="971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FC12BB-5704-158A-C955-CB80C2960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766" y="3038475"/>
            <a:ext cx="3524250" cy="2000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78524-F838-EBE2-C136-D2BFB75AA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49" y="5465618"/>
            <a:ext cx="5811461" cy="5025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0A1BF2-B3F7-B7CF-6A47-9029E2BD0361}"/>
              </a:ext>
            </a:extLst>
          </p:cNvPr>
          <p:cNvSpPr txBox="1"/>
          <p:nvPr/>
        </p:nvSpPr>
        <p:spPr>
          <a:xfrm>
            <a:off x="6649660" y="3420832"/>
            <a:ext cx="49602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scikit-learn library only accepts numerical variables so convert all categorical fields into numericals.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pure numericals will cause confusion as which is greater than other. So create dummies to avoid confusion.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Fields Item_Type &amp;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Outlet_Establishment._Year are dropped.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361DE29-2D67-A7D3-FB68-8507D0A56A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20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44"/>
    </mc:Choice>
    <mc:Fallback>
      <p:transition spd="slow" advTm="21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20BC-EFE5-5E22-6DB9-D84D3C642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Building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train &amp; test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7BCE2-456F-676B-B820-11EEC0A82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B87B744-67BE-7B47-4675-499B710B7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981064"/>
            <a:ext cx="9586768" cy="2748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E7DA70-B21E-C5E2-9808-4B5C23AF12C8}"/>
              </a:ext>
            </a:extLst>
          </p:cNvPr>
          <p:cNvSpPr txBox="1"/>
          <p:nvPr/>
        </p:nvSpPr>
        <p:spPr>
          <a:xfrm>
            <a:off x="838200" y="1558102"/>
            <a:ext cx="922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Segregating the data into train and test dataset for model prediction.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01A56B-CDC3-D881-799C-C806164E93FF}"/>
              </a:ext>
            </a:extLst>
          </p:cNvPr>
          <p:cNvSpPr txBox="1"/>
          <p:nvPr/>
        </p:nvSpPr>
        <p:spPr>
          <a:xfrm>
            <a:off x="838200" y="5161300"/>
            <a:ext cx="9586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Item Outlet sales from test data and the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source from train data.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B5E0CA9-D044-6AE0-07F7-51F1BAC91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5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25"/>
    </mc:Choice>
    <mc:Fallback>
      <p:transition spd="slow" advTm="24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06C64-73D6-25E1-7430-060B70A7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1B29E7-3F11-F10C-D48C-0E6B5D52A92A}"/>
              </a:ext>
            </a:extLst>
          </p:cNvPr>
          <p:cNvSpPr txBox="1"/>
          <p:nvPr/>
        </p:nvSpPr>
        <p:spPr>
          <a:xfrm>
            <a:off x="1154173" y="5536211"/>
            <a:ext cx="8995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9250" marR="0" indent="-285750">
              <a:spcBef>
                <a:spcPts val="64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RMSE value of the Linear Regression Model is 1090.0675.</a:t>
            </a:r>
            <a:endParaRPr lang="en-US" sz="20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13FAEB-D3F0-E783-8DAF-064685F25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74" y="1690687"/>
            <a:ext cx="9809101" cy="1233487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494F44-867F-7817-13EB-76DBB2F26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173" y="3152775"/>
            <a:ext cx="9961501" cy="198991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4428FB9-C5CB-84B8-169A-6988008B79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7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89"/>
    </mc:Choice>
    <mc:Fallback>
      <p:transition spd="slow" advTm="37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52B59-ABCD-8B85-9115-6775A0F8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1B278-D436-C068-39CB-D3405231B348}"/>
              </a:ext>
            </a:extLst>
          </p:cNvPr>
          <p:cNvSpPr txBox="1"/>
          <p:nvPr/>
        </p:nvSpPr>
        <p:spPr>
          <a:xfrm>
            <a:off x="768015" y="5325275"/>
            <a:ext cx="91039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The RMSE value of the Decision Tree Model is 1064.3944.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29ECDE-5771-994B-D3CB-6723FF816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25" y="1690688"/>
            <a:ext cx="9582150" cy="1857375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79D996-F6C6-468B-BA71-C5AA2339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3467900"/>
            <a:ext cx="9582150" cy="155392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857C81-6179-EA90-4D50-8674EF003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3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57"/>
    </mc:Choice>
    <mc:Fallback>
      <p:transition spd="slow" advTm="31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C13A-0BAE-FD3C-99AC-3E9A88C9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C93F6A-3413-BCE8-3C79-AEDC8194D096}"/>
              </a:ext>
            </a:extLst>
          </p:cNvPr>
          <p:cNvSpPr txBox="1"/>
          <p:nvPr/>
        </p:nvSpPr>
        <p:spPr>
          <a:xfrm>
            <a:off x="666669" y="5174239"/>
            <a:ext cx="86637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4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RMSE value of the Random Forest Model is 1100.474.</a:t>
            </a:r>
            <a:endParaRPr lang="en-US" sz="20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5FB2BB-8B53-8DE7-B7DE-7A718DF71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1718916"/>
            <a:ext cx="9468668" cy="1366514"/>
          </a:xfrm>
          <a:prstGeom prst="rect">
            <a:avLst/>
          </a:prstGeom>
        </p:spPr>
      </p:pic>
      <p:pic>
        <p:nvPicPr>
          <p:cNvPr id="13" name="Picture 1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2B728FD-97D7-65F1-FCA9-2F06E96A6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3255675"/>
            <a:ext cx="9468668" cy="191856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71E454-8550-20B8-805F-08BC264A2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59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966"/>
    </mc:Choice>
    <mc:Fallback>
      <p:transition spd="slow" advTm="2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B647-97D3-AB44-35BA-85FB73636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E3645-DD61-12B1-E261-8E1A2E2AD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74630"/>
          </a:xfrm>
        </p:spPr>
        <p:txBody>
          <a:bodyPr/>
          <a:lstStyle/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 Model RMSE value: 1090.067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 Model RMSE value : 1064.394</a:t>
            </a: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 RMSE : 1100.474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Outlet_Type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Item_MRP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the key factors affecting the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Outlet_Sales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Model is the most accurate Predicted model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7F76322-0C07-9C47-A8E2-C2F863EF46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98"/>
    </mc:Choice>
    <mc:Fallback>
      <p:transition spd="slow" advTm="18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E7F22-AA51-7544-31C3-BBBF5BA0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7FA95-3C43-F2A2-BFFC-9731A16D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The goal of this project was to discuss how machine learning algorithms such as linear regression, decision trees, and random forests can be used to build different machine learning models. </a:t>
            </a:r>
          </a:p>
          <a:p>
            <a:endParaRPr lang="en-US" sz="2400" dirty="0">
              <a:effectLst/>
              <a:latin typeface="Times New Roman" panose="02020603050405020304" pitchFamily="18" charset="0"/>
              <a:ea typeface="Carlito"/>
              <a:cs typeface="Times New Roman" panose="02020603050405020304" pitchFamily="18" charset="0"/>
            </a:endParaRP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Sales results have been predicted using these algorithms</a:t>
            </a:r>
          </a:p>
          <a:p>
            <a:endParaRPr lang="en-US" sz="2400" dirty="0">
              <a:effectLst/>
              <a:latin typeface="Times New Roman" panose="02020603050405020304" pitchFamily="18" charset="0"/>
              <a:ea typeface="Carlito"/>
              <a:cs typeface="Times New Roman" panose="02020603050405020304" pitchFamily="18" charset="0"/>
            </a:endParaRPr>
          </a:p>
          <a:p>
            <a:r>
              <a:rPr lang="en-US" sz="24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According to the accuracy predicted by different models, decision trees and random forests are the best.</a:t>
            </a:r>
            <a:r>
              <a:rPr lang="en-US" sz="24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US" sz="2400" b="1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our predictions, big stores can refine their methodologies and strategies, resulting in increased profitability.</a:t>
            </a:r>
            <a:endParaRPr lang="en-US" sz="24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81F8395-4925-4C57-49E8-FFA02879F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1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8"/>
    </mc:Choice>
    <mc:Fallback>
      <p:transition spd="slow" advTm="10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8EAC1F-D707-93D2-546D-68F419E3A7AA}"/>
              </a:ext>
            </a:extLst>
          </p:cNvPr>
          <p:cNvSpPr txBox="1"/>
          <p:nvPr/>
        </p:nvSpPr>
        <p:spPr>
          <a:xfrm>
            <a:off x="4588041" y="2871537"/>
            <a:ext cx="5614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6997D81-09FE-B46B-C20C-284AC53746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66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7"/>
    </mc:Choice>
    <mc:Fallback>
      <p:transition spd="slow" advTm="2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DBB1-C464-497F-9787-321F68EA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71F44-F407-780A-D8FC-136393A9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050"/>
            <a:ext cx="10515600" cy="4351338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75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data scientists at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BigMart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have collected 2013 sales data for 1559 products across 10 stores in different cities. Also, certain attributes of each product and store have been defined. The aim is to build a predictive model and find out the sales of each product at a particular store.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l">
              <a:spcBef>
                <a:spcPts val="0"/>
              </a:spcBef>
              <a:spcAft>
                <a:spcPts val="75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this model,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BigMart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will try to understand the properties of products and stores which play a key role in increasing sales.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Methodology:</a:t>
            </a:r>
          </a:p>
          <a:p>
            <a:pPr marL="0" indent="0"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155B3-53BD-CB6F-994E-5D7AA74B8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029" y="4286527"/>
            <a:ext cx="6783696" cy="13144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294ACEC-3846-7AFA-FB2E-AD2C29CE44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6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02"/>
    </mc:Choice>
    <mc:Fallback>
      <p:transition spd="slow" advTm="22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1DCB-7790-01D6-C2C2-BD39E295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464130-38CB-3A10-6FAB-5A03A9539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3282" y="1453789"/>
            <a:ext cx="5867400" cy="800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A8A0B-E5DB-F250-E15F-90BD66DB4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282" y="2360252"/>
            <a:ext cx="5867400" cy="389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66800D-7774-7997-9372-6DD55FD42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283" y="2963357"/>
            <a:ext cx="4493409" cy="1830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076086-7F0A-B036-B733-7AF26A8477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478" y="2963357"/>
            <a:ext cx="4750435" cy="1830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DA6EF8-D361-6AE3-B0F7-5B0EE25879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728" y="4968587"/>
            <a:ext cx="1669554" cy="18894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8FAF01-F38B-88FA-4BB4-B00838D335D8}"/>
              </a:ext>
            </a:extLst>
          </p:cNvPr>
          <p:cNvSpPr txBox="1"/>
          <p:nvPr/>
        </p:nvSpPr>
        <p:spPr>
          <a:xfrm>
            <a:off x="3689685" y="5165557"/>
            <a:ext cx="7876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Item_Visibility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contains 0.000 as values-meaningless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Item_Identifier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string with specific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Outlet_size contains NaN values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36488C9-B45D-D42D-6A04-99C236292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9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95"/>
    </mc:Choice>
    <mc:Fallback>
      <p:transition spd="slow" advTm="28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31ADC-AEAE-8541-9AAB-ECF5929C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Duplicates and Missing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09ED04-3E9A-4AA5-DA23-972133551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800225"/>
            <a:ext cx="10067925" cy="162877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339A0D-09A3-2B1A-9699-6ECBA9779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29000"/>
            <a:ext cx="6155608" cy="3203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9B83EA-DEC8-B68D-7802-9092E0B61E99}"/>
              </a:ext>
            </a:extLst>
          </p:cNvPr>
          <p:cNvSpPr txBox="1"/>
          <p:nvPr/>
        </p:nvSpPr>
        <p:spPr>
          <a:xfrm>
            <a:off x="4876800" y="4319111"/>
            <a:ext cx="696227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of Duplicates:6964.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reason: Same product can exist in multiple stores.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Item_identifier has 1463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Outlet_size has 2410 missing values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6AB6E8-4D97-90EE-E23D-F7E6F995FA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3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38"/>
    </mc:Choice>
    <mc:Fallback>
      <p:transition spd="slow" advTm="20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5A145-8BA5-5955-63CC-7487D4E9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5F4EC9-24F1-A3F6-42CE-127C00C9B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5229" y="1503652"/>
            <a:ext cx="7297123" cy="4239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903BB-8508-3162-A61A-BA2298273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907" y="1503652"/>
            <a:ext cx="4012339" cy="18006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AE5980-1F09-75D9-7F81-93AF3322891D}"/>
              </a:ext>
            </a:extLst>
          </p:cNvPr>
          <p:cNvSpPr txBox="1"/>
          <p:nvPr/>
        </p:nvSpPr>
        <p:spPr>
          <a:xfrm>
            <a:off x="6657474" y="3429000"/>
            <a:ext cx="52892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different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Possibility to reduce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item_types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&lt;16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5 types with 2- Regular &amp; Low Fat.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no. of Medium &amp; Small  size outlets.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Mart is Present more in Tier 3 and Tier2 than in Tier1 cities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Supermarket Type1 is prominent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3AB1AB4-D76C-4BA1-7557-50D2A9DE6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02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29"/>
    </mc:Choice>
    <mc:Fallback>
      <p:transition spd="slow" advTm="35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804BC-E080-7A20-78A0-1D8C347D8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BiVariate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897A33-E1C8-B1B1-FE23-6511888CC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1775" y="1522758"/>
            <a:ext cx="6816747" cy="47176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49236-9E68-8843-B807-AE68F09CC775}"/>
              </a:ext>
            </a:extLst>
          </p:cNvPr>
          <p:cNvSpPr txBox="1"/>
          <p:nvPr/>
        </p:nvSpPr>
        <p:spPr>
          <a:xfrm flipH="1">
            <a:off x="6938522" y="2465796"/>
            <a:ext cx="491659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Fat product sales &gt; Regular fat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Medium SuperMarket Type3 has more sales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Times New Roman" panose="02020603050405020304" pitchFamily="18" charset="0"/>
                <a:ea typeface="Carlito"/>
                <a:cs typeface="Times New Roman" panose="02020603050405020304" pitchFamily="18" charset="0"/>
              </a:rPr>
              <a:t>In the relationship between the item identifiers and the outlet size, the items are purchased more frequently as the outlet size increases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26FD9C-5D67-9392-B8E2-051FD565D4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73"/>
    </mc:Choice>
    <mc:Fallback>
      <p:transition spd="slow" advTm="31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91E19-4464-9088-F80E-B1E78931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between different attributes</a:t>
            </a:r>
            <a:br>
              <a:rPr lang="en-US" b="1" i="0" dirty="0">
                <a:solidFill>
                  <a:srgbClr val="000000"/>
                </a:solidFill>
                <a:effectLst/>
                <a:latin typeface="Helvetica Neue"/>
              </a:rPr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84B83E-CC79-8AA8-6170-C3C9D08AA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848034" y="1528762"/>
            <a:ext cx="7505700" cy="38004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8F1908-DC3F-D830-19D6-35D3DDA63BB2}"/>
              </a:ext>
            </a:extLst>
          </p:cNvPr>
          <p:cNvSpPr txBox="1"/>
          <p:nvPr/>
        </p:nvSpPr>
        <p:spPr>
          <a:xfrm>
            <a:off x="1026694" y="5375442"/>
            <a:ext cx="10812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Item_Visibility has lowest Correlation with target variable.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Item_MRP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strong positive correlation with target variable</a:t>
            </a:r>
            <a:r>
              <a:rPr lang="en-US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172BA5-D2A8-98FD-A4F1-68EC6B812C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86"/>
    </mc:Choice>
    <mc:Fallback>
      <p:transition spd="slow" advTm="22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3776-2ADA-B727-B312-2BF60C772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4" y="242677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Replacing NaN in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Item_Weight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89BEB4-C123-544F-03E4-F8B56DDC8D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1214" y="1575266"/>
            <a:ext cx="10515600" cy="1339616"/>
          </a:xfrm>
          <a:prstGeom prst="rect">
            <a:avLst/>
          </a:prstGeo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10E715-C4B2-BBC3-C3BB-692CC7756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49" y="2914882"/>
            <a:ext cx="10515600" cy="2764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2EC33-53A0-55D0-E10F-38E5008C0EF6}"/>
              </a:ext>
            </a:extLst>
          </p:cNvPr>
          <p:cNvSpPr txBox="1"/>
          <p:nvPr/>
        </p:nvSpPr>
        <p:spPr>
          <a:xfrm>
            <a:off x="838200" y="5534561"/>
            <a:ext cx="107722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 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Item_weight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replaced.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missing vales with mode-size of outlets are few and makes sense to replace the missing with most prominent outlets.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89A706-A853-2F45-0C85-8E0B28113B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23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12"/>
    </mc:Choice>
    <mc:Fallback>
      <p:transition spd="slow" advTm="46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5D77-EC75-4325-5B80-2F64DE068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B3D7E70-8206-5B88-1F6A-CBEDB710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64127" y="1514470"/>
            <a:ext cx="6890163" cy="2562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5B135-4C0C-DEAF-1895-FA81B19DE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27" y="4577770"/>
            <a:ext cx="6890163" cy="12055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4EDD5C-8712-0C54-C8EF-AB50D1F33E9E}"/>
              </a:ext>
            </a:extLst>
          </p:cNvPr>
          <p:cNvSpPr txBox="1"/>
          <p:nvPr/>
        </p:nvSpPr>
        <p:spPr>
          <a:xfrm>
            <a:off x="7728363" y="2010447"/>
            <a:ext cx="36254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Item_Type has 16 categories which won’t be useful,transform them into 3 broad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Item_Type has non-consumable items which are categorized as fat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contents,these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needs to be segregated as non-edible.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AA291D-3952-7922-C7D0-815764050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88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17"/>
    </mc:Choice>
    <mc:Fallback>
      <p:transition spd="slow" advTm="32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646</TotalTime>
  <Words>688</Words>
  <Application>Microsoft Office PowerPoint</Application>
  <PresentationFormat>Widescreen</PresentationFormat>
  <Paragraphs>79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Century Gothic</vt:lpstr>
      <vt:lpstr>Helvetica Neue</vt:lpstr>
      <vt:lpstr>Times New Roman</vt:lpstr>
      <vt:lpstr>Wingdings 3</vt:lpstr>
      <vt:lpstr>Wisp</vt:lpstr>
      <vt:lpstr>PowerPoint Presentation</vt:lpstr>
      <vt:lpstr>Problem Statement</vt:lpstr>
      <vt:lpstr>Exploratory Data Analysis</vt:lpstr>
      <vt:lpstr>Duplicates and Missing values</vt:lpstr>
      <vt:lpstr>Univariate Analysis</vt:lpstr>
      <vt:lpstr>BiVariate Analysis</vt:lpstr>
      <vt:lpstr>Correlation between different attributes </vt:lpstr>
      <vt:lpstr>Data Cleaning Replacing NaN in Item_Weight</vt:lpstr>
      <vt:lpstr>Feature Engineering</vt:lpstr>
      <vt:lpstr>Outlet_Establishment_Years - Years of Operation of a store</vt:lpstr>
      <vt:lpstr>Categorical Variables transformation</vt:lpstr>
      <vt:lpstr>Model Building Separate train &amp; test dataset</vt:lpstr>
      <vt:lpstr>Linear Regression Model</vt:lpstr>
      <vt:lpstr>Decision Tree Model</vt:lpstr>
      <vt:lpstr>Random Forest Model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BigMart Sales Prediction</dc:title>
  <dc:creator>Chelukala, Manasa</dc:creator>
  <cp:lastModifiedBy>Chelukala, Manasa</cp:lastModifiedBy>
  <cp:revision>17</cp:revision>
  <dcterms:created xsi:type="dcterms:W3CDTF">2022-07-28T17:55:37Z</dcterms:created>
  <dcterms:modified xsi:type="dcterms:W3CDTF">2022-08-03T18:28:16Z</dcterms:modified>
</cp:coreProperties>
</file>